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8" r:id="rId9"/>
    <p:sldId id="262" r:id="rId10"/>
    <p:sldId id="283" r:id="rId11"/>
    <p:sldId id="279" r:id="rId12"/>
    <p:sldId id="280" r:id="rId13"/>
    <p:sldId id="281" r:id="rId14"/>
    <p:sldId id="282" r:id="rId15"/>
    <p:sldId id="265" r:id="rId16"/>
    <p:sldId id="266" r:id="rId17"/>
    <p:sldId id="267" r:id="rId18"/>
    <p:sldId id="268" r:id="rId19"/>
    <p:sldId id="272" r:id="rId20"/>
    <p:sldId id="273" r:id="rId21"/>
    <p:sldId id="274" r:id="rId22"/>
    <p:sldId id="275" r:id="rId23"/>
    <p:sldId id="276" r:id="rId24"/>
    <p:sldId id="284" r:id="rId25"/>
    <p:sldId id="277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85" r:id="rId38"/>
    <p:sldId id="298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628"/>
  </p:normalViewPr>
  <p:slideViewPr>
    <p:cSldViewPr snapToGrid="0" snapToObjects="1" showGuides="1">
      <p:cViewPr varScale="1">
        <p:scale>
          <a:sx n="115" d="100"/>
          <a:sy n="115" d="100"/>
        </p:scale>
        <p:origin x="6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E7016-FEB1-C041-98B5-FD81DF736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F8EC10-8739-AA4E-880D-F50A2E49E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028456-30E0-4C4F-AB7A-2CB28524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548EFC-349F-F947-A0DB-A9E4E313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19EBB3-AA0F-414E-B0FC-7B3DA557B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928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93C72-1F9E-5545-B087-7FDCFBCB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DFF878-15A2-8946-B172-80A8E951F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01934-11B6-AE44-BF18-840FDE8F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786B80-C832-5A41-B4DD-4439958A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9DDE6F-9817-A149-86F8-5E423AE5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232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012A970-DC05-DD44-B409-34DC993CC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C088DC-7043-1140-AA5A-3B04FE99C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A4E41D-FF7D-744D-9E9B-4061A91EE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6CAC79-EBC4-E74C-8796-541D2356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A1B345-72F2-694D-9C7D-A4057AE7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1972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54A6A-1A65-8D46-8600-9BB4B3BC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0B187B-70B1-1046-BD25-433E1B821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CF1C75-BA16-D44B-9380-825F72EA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8051F1-5793-E443-BAD8-D4F3EDC9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493B38-6763-D64D-BD65-9E882389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945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79F59-8321-D743-8BBD-D2E6B68B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4E8509-DE5E-FA43-AD88-BFCF0F2F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AAAE4A-1C8A-0F4B-A4DA-DE473D2E7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2B92DF-A2BA-4041-8344-D4A7BC527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EA3E4-D236-AF44-96A9-8BD3B4A6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10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471035-274E-8443-B950-E2B18E56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C721E-FA36-AB4F-AF7A-72A063B8B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88FF9C-A6F8-2B4B-B7E7-73097805E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C75495-CB6A-5A44-B4AC-0377725D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4CF7FB-1435-B340-832A-CC0EC7F88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E6A295-FCD4-8E43-B7B0-C2120F23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625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5FE67F-3BB9-EA40-983A-2E46FE45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552604-AC68-7844-81AC-4559EE704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0CE9A9-F03B-DA4A-8682-707FE50E8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F0C0540-8464-5548-B8CB-BD2A8BACA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BC61BE1-9795-2440-BBD5-331475256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05622E2-A710-8C4F-BE95-D3D651F49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810E167-8C71-E447-9AE8-AB350C49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2FA7738-DC5B-F546-982A-70AAD21C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163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55578F-4DD3-BB46-9A93-E9A95ADB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3EF2937-8513-254D-A42C-6EF71A8EF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C9BFE6F-1BB2-984F-9112-D67A1609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12CF26-ADD1-5044-B33E-E0BE0EE3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250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1912CC6-FA80-444A-89E4-6FBEF247F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9047EF-0EAE-A848-97A1-0745B500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5E302-99B9-DB43-839D-7F6E270D5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899FB-AB95-854F-8416-3ED43AC8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A43AB0-714E-9942-BB9D-9C586C5DB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1B2FDD-C7B5-6742-8CA9-750C4D27B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B05D7FD-5300-914B-A88E-72AB00B5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596E4F-572B-CC4B-AE8E-E3964B4A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4A85D5B-79C7-FE46-8B3D-C0BF5D55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856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68AC2-29EC-7143-B9CC-B6626C00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6D19B4-B2ED-0548-BB15-E074CD161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39EBFF-28AF-5F4A-B701-26D308797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A8EBF6-A8B1-1243-9B32-BABB95199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CE0A2A-5DD8-7340-8F62-6CF1A16E1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4C64AE-56B9-704A-8B41-3E1BF803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168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4706CF-01DF-3C40-9007-2A93D966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278E5B-70A0-4A44-99BC-DDE56F684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7F3482-28E9-3842-81B9-8CFFC9C4F8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E2D90-B420-1E43-90A6-1CE36CC3937B}" type="datetimeFigureOut">
              <a:rPr kumimoji="1" lang="zh-TW" altLang="en-US" smtClean="0"/>
              <a:t>2021/3/15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3502F7-87CD-6F46-A9CD-32BD2B829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F2F5F-6F03-564C-AA0D-4877F267D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3BA5F-682A-554C-8C47-0FA33E190B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595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aiTi" panose="02010609060101010101" pitchFamily="49" charset="-122"/>
          <a:ea typeface="KaiTi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standardhealthrecord.org/cimpl-doc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tandardhealthrecord.org/guides/obf/modeldoc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implifier.net/forge?utm_source=firely-forge&amp;utm_medium=referra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shschool.org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us/cor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HL7/US-Core/" TargetMode="External"/><Relationship Id="rId2" Type="http://schemas.openxmlformats.org/officeDocument/2006/relationships/hyperlink" Target="https://confluence.hl7.org/display/FHIR/Profile+Tool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fluence.hl7.org/display/FHIR/IG+Publisher+Documentatio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tandardhealthrecord.org/cimpl-do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.fhir.org/ig/HL7/fhir-shorthand/overview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2C5828-AF8A-F440-A34A-432E338EC9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HL7 FHIR Conformance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38009A-AD8D-5942-BB21-FF6824824B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范士展</a:t>
            </a:r>
          </a:p>
        </p:txBody>
      </p:sp>
    </p:spTree>
    <p:extLst>
      <p:ext uri="{BB962C8B-B14F-4D97-AF65-F5344CB8AC3E}">
        <p14:creationId xmlns:p14="http://schemas.microsoft.com/office/powerpoint/2010/main" val="185249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B6DA2-6F5A-6A46-BA6B-DD8D4CC7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Trifolia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42E58E-ABD7-9149-9CA4-2DCBC0526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6B3FAB-6C5F-B142-A6B0-67C69EEF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47" y="1825625"/>
            <a:ext cx="8000105" cy="493995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AD14063-DF50-164E-B2F4-F980C5DA9168}"/>
              </a:ext>
            </a:extLst>
          </p:cNvPr>
          <p:cNvSpPr txBox="1"/>
          <p:nvPr/>
        </p:nvSpPr>
        <p:spPr>
          <a:xfrm>
            <a:off x="9807645" y="58076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還沒成功過</a:t>
            </a:r>
          </a:p>
        </p:txBody>
      </p:sp>
    </p:spTree>
    <p:extLst>
      <p:ext uri="{BB962C8B-B14F-4D97-AF65-F5344CB8AC3E}">
        <p14:creationId xmlns:p14="http://schemas.microsoft.com/office/powerpoint/2010/main" val="134693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8EF5DC-E6C9-3647-910C-A73392A1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200" dirty="0"/>
              <a:t>CIMPL</a:t>
            </a:r>
            <a:r>
              <a:rPr kumimoji="1" lang="zh-TW" altLang="en-US" sz="3200" dirty="0"/>
              <a:t> </a:t>
            </a:r>
            <a:br>
              <a:rPr kumimoji="1" lang="en-US" altLang="zh-TW" sz="3200" dirty="0"/>
            </a:br>
            <a:r>
              <a:rPr kumimoji="1" lang="en-US" altLang="zh-TW" sz="3200" dirty="0"/>
              <a:t>-</a:t>
            </a:r>
            <a:r>
              <a:rPr kumimoji="1" lang="zh-TW" altLang="en-US" sz="3200" dirty="0"/>
              <a:t> </a:t>
            </a:r>
            <a:r>
              <a:rPr lang="en-US" altLang="zh-TW" sz="3200" b="1" dirty="0"/>
              <a:t>C</a:t>
            </a:r>
            <a:r>
              <a:rPr lang="en-US" altLang="zh-TW" sz="3200" dirty="0"/>
              <a:t>linical </a:t>
            </a:r>
            <a:r>
              <a:rPr lang="en-US" altLang="zh-TW" sz="3200" b="1" dirty="0"/>
              <a:t>I</a:t>
            </a:r>
            <a:r>
              <a:rPr lang="en-US" altLang="zh-TW" sz="3200" dirty="0"/>
              <a:t>nformation </a:t>
            </a:r>
            <a:r>
              <a:rPr lang="en-US" altLang="zh-TW" sz="3200" b="1" dirty="0"/>
              <a:t>M</a:t>
            </a:r>
            <a:r>
              <a:rPr lang="en-US" altLang="zh-TW" sz="3200" dirty="0"/>
              <a:t>odeling </a:t>
            </a:r>
            <a:r>
              <a:rPr lang="en-US" altLang="zh-TW" sz="3200" b="1" dirty="0"/>
              <a:t>P</a:t>
            </a:r>
            <a:r>
              <a:rPr lang="en-US" altLang="zh-TW" sz="3200" dirty="0"/>
              <a:t>rofiling </a:t>
            </a:r>
            <a:r>
              <a:rPr lang="en-US" altLang="zh-TW" sz="3200" b="1" dirty="0"/>
              <a:t>L</a:t>
            </a:r>
            <a:r>
              <a:rPr lang="en-US" altLang="zh-TW" sz="3200" dirty="0"/>
              <a:t>anguage</a:t>
            </a:r>
            <a:endParaRPr kumimoji="1"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0311AD-E74B-EC44-BD95-90BD334A8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1F51542-980D-4944-828E-996BBEC1DC2E}"/>
              </a:ext>
            </a:extLst>
          </p:cNvPr>
          <p:cNvSpPr txBox="1"/>
          <p:nvPr/>
        </p:nvSpPr>
        <p:spPr>
          <a:xfrm>
            <a:off x="2213362" y="566241"/>
            <a:ext cx="5683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linkClick r:id="rId2"/>
              </a:rPr>
              <a:t>http://standardhealthrecord.org/cimpl-doc/</a:t>
            </a:r>
            <a:endParaRPr kumimoji="1"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75E2B8-72B0-124D-BED9-9D2B3AE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83" y="1690688"/>
            <a:ext cx="9380434" cy="512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2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3D1CF-D50D-744F-B654-3A2F59A9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CIMPL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B47292-AB0C-CB4E-B25A-5E5855563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C18C41-AFBF-D743-8B5F-DD5E43B4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38190" cy="48807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6BD96B-DDEE-EB49-94F1-D106CED29856}"/>
              </a:ext>
            </a:extLst>
          </p:cNvPr>
          <p:cNvSpPr txBox="1"/>
          <p:nvPr/>
        </p:nvSpPr>
        <p:spPr>
          <a:xfrm>
            <a:off x="8581375" y="1900718"/>
            <a:ext cx="27724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/>
              <a:t>安裝</a:t>
            </a:r>
            <a:r>
              <a:rPr kumimoji="1" lang="en-US" altLang="zh-TW" dirty="0"/>
              <a:t>CIMPL</a:t>
            </a:r>
            <a:r>
              <a:rPr kumimoji="1" lang="zh-TW" altLang="en-US" dirty="0"/>
              <a:t> </a:t>
            </a:r>
            <a:r>
              <a:rPr kumimoji="1" lang="en-US" altLang="zh-TW" dirty="0"/>
              <a:t>CLI</a:t>
            </a:r>
            <a:r>
              <a:rPr kumimoji="1" lang="zh-TW" altLang="en-US" dirty="0"/>
              <a:t>程式。</a:t>
            </a:r>
            <a:endParaRPr kumimoji="1" lang="en-US" altLang="zh-TW" dirty="0"/>
          </a:p>
          <a:p>
            <a:pPr marL="342900" indent="-342900">
              <a:buAutoNum type="arabicPeriod"/>
            </a:pPr>
            <a:r>
              <a:rPr kumimoji="1" lang="zh-TW" altLang="en-US" dirty="0"/>
              <a:t>若用</a:t>
            </a:r>
            <a:r>
              <a:rPr kumimoji="1" lang="en-US" altLang="zh-TW" dirty="0"/>
              <a:t>VS</a:t>
            </a:r>
            <a:r>
              <a:rPr kumimoji="1" lang="zh-TW" altLang="en-US" dirty="0"/>
              <a:t> </a:t>
            </a:r>
            <a:r>
              <a:rPr kumimoji="1" lang="en-US" altLang="zh-TW" dirty="0"/>
              <a:t>Code</a:t>
            </a:r>
            <a:r>
              <a:rPr kumimoji="1" lang="zh-TW" altLang="en-US" dirty="0"/>
              <a:t> 可安裝</a:t>
            </a:r>
            <a:r>
              <a:rPr lang="en-US" altLang="zh-TW" b="1" dirty="0" err="1"/>
              <a:t>vscode</a:t>
            </a:r>
            <a:r>
              <a:rPr lang="en-US" altLang="zh-TW" b="1" dirty="0"/>
              <a:t>-language-</a:t>
            </a:r>
            <a:r>
              <a:rPr lang="en-US" altLang="zh-TW" b="1" dirty="0" err="1"/>
              <a:t>cimpl</a:t>
            </a:r>
            <a:endParaRPr lang="en-US" altLang="zh-TW" b="1" dirty="0"/>
          </a:p>
          <a:p>
            <a:pPr marL="342900" indent="-342900">
              <a:buAutoNum type="arabicPeriod"/>
            </a:pPr>
            <a:r>
              <a:rPr kumimoji="1" lang="zh-TW" altLang="en-US" dirty="0"/>
              <a:t>編輯</a:t>
            </a:r>
            <a:r>
              <a:rPr kumimoji="1" lang="en-US" altLang="zh-TW" dirty="0"/>
              <a:t>Model</a:t>
            </a:r>
            <a:r>
              <a:rPr kumimoji="1" lang="zh-TW" altLang="en-US" dirty="0"/>
              <a:t>檔。</a:t>
            </a:r>
            <a:endParaRPr kumimoji="1" lang="en-US" altLang="zh-TW" dirty="0"/>
          </a:p>
          <a:p>
            <a:pPr marL="342900" indent="-342900">
              <a:buAutoNum type="arabicPeriod"/>
            </a:pPr>
            <a:r>
              <a:rPr kumimoji="1" lang="zh-TW" altLang="en-US" dirty="0"/>
              <a:t>編輯</a:t>
            </a:r>
            <a:r>
              <a:rPr kumimoji="1" lang="en-US" altLang="zh-TW" dirty="0"/>
              <a:t>Map</a:t>
            </a:r>
            <a:r>
              <a:rPr kumimoji="1" lang="zh-TW" altLang="en-US" dirty="0"/>
              <a:t>檔。</a:t>
            </a:r>
            <a:endParaRPr kumimoji="1" lang="en-US" altLang="zh-TW" dirty="0"/>
          </a:p>
          <a:p>
            <a:pPr marL="342900" indent="-342900">
              <a:buAutoNum type="arabicPeriod"/>
            </a:pPr>
            <a:r>
              <a:rPr kumimoji="1" lang="zh-TW" altLang="en-US" dirty="0"/>
              <a:t>編輯</a:t>
            </a:r>
            <a:r>
              <a:rPr kumimoji="1" lang="en-US" altLang="zh-TW" dirty="0"/>
              <a:t>IG</a:t>
            </a:r>
            <a:r>
              <a:rPr kumimoji="1" lang="zh-TW" altLang="en-US" dirty="0"/>
              <a:t> </a:t>
            </a:r>
            <a:r>
              <a:rPr kumimoji="1" lang="en-US" altLang="zh-TW" dirty="0"/>
              <a:t>Homepage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marL="342900" indent="-342900">
              <a:buAutoNum type="arabicPeriod"/>
            </a:pPr>
            <a:r>
              <a:rPr kumimoji="1" lang="zh-TW" altLang="en-US" dirty="0"/>
              <a:t>產生</a:t>
            </a:r>
            <a:r>
              <a:rPr kumimoji="1" lang="en-US" altLang="zh-TW" dirty="0"/>
              <a:t>Configuration</a:t>
            </a:r>
            <a:r>
              <a:rPr kumimoji="1" lang="zh-TW" altLang="en-US" dirty="0"/>
              <a:t>檔。</a:t>
            </a:r>
            <a:endParaRPr kumimoji="1" lang="en-US" altLang="zh-TW" dirty="0"/>
          </a:p>
          <a:p>
            <a:pPr marL="342900" indent="-342900">
              <a:buAutoNum type="arabicPeriod"/>
            </a:pPr>
            <a:r>
              <a:rPr kumimoji="1" lang="zh-TW" altLang="en-US" dirty="0"/>
              <a:t>執行</a:t>
            </a:r>
            <a:r>
              <a:rPr kumimoji="1" lang="en-US" altLang="zh-TW" dirty="0"/>
              <a:t>SHR-CLI</a:t>
            </a:r>
          </a:p>
          <a:p>
            <a:pPr marL="342900" indent="-342900">
              <a:buAutoNum type="arabicPeriod"/>
            </a:pPr>
            <a:r>
              <a:rPr kumimoji="1" lang="zh-TW" altLang="en-US" dirty="0"/>
              <a:t>使用</a:t>
            </a:r>
            <a:r>
              <a:rPr kumimoji="1" lang="en-US" altLang="zh-TW" dirty="0"/>
              <a:t>Yarn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IG</a:t>
            </a:r>
            <a:r>
              <a:rPr kumimoji="1" lang="zh-TW" altLang="en-US" dirty="0"/>
              <a:t> </a:t>
            </a:r>
            <a:r>
              <a:rPr kumimoji="1" lang="en-US" altLang="zh-TW" dirty="0"/>
              <a:t>publisher</a:t>
            </a:r>
            <a:r>
              <a:rPr kumimoji="1" lang="zh-TW" altLang="en-US" dirty="0"/>
              <a:t>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C40D03-A0E1-644E-8151-6C4BEC78853B}"/>
              </a:ext>
            </a:extLst>
          </p:cNvPr>
          <p:cNvSpPr txBox="1"/>
          <p:nvPr/>
        </p:nvSpPr>
        <p:spPr>
          <a:xfrm>
            <a:off x="8716710" y="5100669"/>
            <a:ext cx="3238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他背後有一個非常恐怖的物件結構在支撐對應關係。</a:t>
            </a:r>
            <a:endParaRPr kumimoji="1" lang="en-US" altLang="zh-TW" dirty="0"/>
          </a:p>
          <a:p>
            <a:r>
              <a:rPr kumimoji="1" lang="en-US" altLang="zh-TW" dirty="0"/>
              <a:t>Objective</a:t>
            </a:r>
            <a:r>
              <a:rPr kumimoji="1" lang="zh-TW" altLang="en-US" dirty="0"/>
              <a:t> </a:t>
            </a:r>
            <a:r>
              <a:rPr kumimoji="1" lang="en-US" altLang="zh-TW" dirty="0"/>
              <a:t>FHIR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lang="en-US" altLang="zh-TW" dirty="0">
                <a:hlinkClick r:id="rId3"/>
              </a:rPr>
              <a:t>http://standardhealthrecord.org/guides/obf/modeldoc.html</a:t>
            </a:r>
            <a:r>
              <a:rPr kumimoji="1" lang="en-US" altLang="zh-TW" dirty="0"/>
              <a:t>)</a:t>
            </a:r>
            <a:r>
              <a:rPr kumimoji="1"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61207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D25CF-53F2-EC4E-8340-5AD6FEB6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CIMPL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B91D70-4A85-D548-8ECE-C96E5FEFF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074" name="Picture 2" descr="Data model IG relationship">
            <a:extLst>
              <a:ext uri="{FF2B5EF4-FFF2-40B4-BE49-F238E27FC236}">
                <a16:creationId xmlns:a16="http://schemas.microsoft.com/office/drawing/2014/main" id="{F1686583-4AD0-0244-BB86-AAD2C2297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280" y="1715696"/>
            <a:ext cx="6087440" cy="514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A2E5D90-9A44-024B-B7F8-B93B2506C293}"/>
              </a:ext>
            </a:extLst>
          </p:cNvPr>
          <p:cNvSpPr txBox="1"/>
          <p:nvPr/>
        </p:nvSpPr>
        <p:spPr>
          <a:xfrm>
            <a:off x="10107816" y="6604084"/>
            <a:ext cx="2165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050" dirty="0"/>
              <a:t>我開發之</a:t>
            </a:r>
            <a:r>
              <a:rPr kumimoji="1" lang="en-US" altLang="zh-TW" sz="1050" dirty="0"/>
              <a:t>FHIR</a:t>
            </a:r>
            <a:r>
              <a:rPr kumimoji="1" lang="zh-TW" altLang="en-US" sz="1050" dirty="0"/>
              <a:t> </a:t>
            </a:r>
            <a:r>
              <a:rPr kumimoji="1" lang="en-US" altLang="zh-TW" sz="1050" dirty="0"/>
              <a:t>Server</a:t>
            </a:r>
            <a:r>
              <a:rPr kumimoji="1" lang="zh-TW" altLang="en-US" sz="1050" dirty="0"/>
              <a:t>主要參考這個</a:t>
            </a:r>
          </a:p>
        </p:txBody>
      </p:sp>
    </p:spTree>
    <p:extLst>
      <p:ext uri="{BB962C8B-B14F-4D97-AF65-F5344CB8AC3E}">
        <p14:creationId xmlns:p14="http://schemas.microsoft.com/office/powerpoint/2010/main" val="4102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B65269-4870-7C49-BEB0-C257881F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CIMP</a:t>
            </a:r>
            <a:r>
              <a:rPr kumimoji="1" lang="zh-TW" altLang="en-US" dirty="0"/>
              <a:t> </a:t>
            </a:r>
            <a:r>
              <a:rPr kumimoji="1" lang="en-US" altLang="zh-TW" dirty="0"/>
              <a:t>Objective</a:t>
            </a:r>
            <a:r>
              <a:rPr kumimoji="1" lang="zh-TW" altLang="en-US" dirty="0"/>
              <a:t> </a:t>
            </a:r>
            <a:r>
              <a:rPr kumimoji="1" lang="en-US" altLang="zh-TW" dirty="0"/>
              <a:t>FHIR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495408-7D33-094B-AF79-F07F7185E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23891D-0FBA-134A-A7C7-EEFDC1748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34" y="1375873"/>
            <a:ext cx="8332531" cy="54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3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Forge for HL7 FHIR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188976" cy="4351338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下載頁面：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https://simplifier.net/forge?utm_source=firely-forge&amp;utm_medium=referral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需先註冊帳號。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176" y="1250742"/>
            <a:ext cx="7129201" cy="55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1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7625"/>
            <a:ext cx="106489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選擇適當</a:t>
            </a:r>
            <a:r>
              <a:rPr lang="en-US" altLang="zh-TW" dirty="0"/>
              <a:t>Resource</a:t>
            </a:r>
            <a:r>
              <a:rPr lang="zh-TW" altLang="en-US" dirty="0"/>
              <a:t>進行定義。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483290A-9297-464C-A741-22EB55D70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94" y="1254652"/>
            <a:ext cx="8797412" cy="56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49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依應用情境制訂規範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A2E1D7B-A697-D442-B152-20CCCFE2B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04" y="1306314"/>
            <a:ext cx="9512592" cy="53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設定重複性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D34BC3E-973A-F143-BFD4-76FB4EFFC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Cardina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10535185" cy="358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76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69440-3C00-0F44-9C9F-C70E696D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Adapting FHIR to your needs: Profiling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00EE61-338D-C843-A8F2-BE93621DD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FHIR</a:t>
            </a:r>
            <a:r>
              <a:rPr kumimoji="1" lang="zh-TW" altLang="en-US" dirty="0">
                <a:latin typeface="+mn-lt"/>
              </a:rPr>
              <a:t>問題</a:t>
            </a:r>
            <a:endParaRPr kumimoji="1" lang="en-US" altLang="zh-TW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kumimoji="1" lang="zh-TW" altLang="en-US" dirty="0">
                <a:latin typeface="+mn-lt"/>
              </a:rPr>
              <a:t>抽象結構</a:t>
            </a:r>
            <a:endParaRPr kumimoji="1" lang="en-US" altLang="zh-TW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kumimoji="1" lang="zh-TW" altLang="en-US" dirty="0">
                <a:latin typeface="+mn-lt"/>
              </a:rPr>
              <a:t>資料型態：</a:t>
            </a:r>
            <a:endParaRPr kumimoji="1" lang="en-US" altLang="zh-TW" dirty="0">
              <a:latin typeface="+mn-lt"/>
            </a:endParaRPr>
          </a:p>
          <a:p>
            <a:pPr lvl="2"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Code(</a:t>
            </a:r>
            <a:r>
              <a:rPr kumimoji="1" lang="zh-TW" altLang="en-US" dirty="0">
                <a:latin typeface="+mn-lt"/>
              </a:rPr>
              <a:t>用哪個碼</a:t>
            </a:r>
            <a:r>
              <a:rPr kumimoji="1" lang="en-US" altLang="zh-TW" dirty="0">
                <a:latin typeface="+mn-lt"/>
              </a:rPr>
              <a:t>)</a:t>
            </a:r>
            <a:r>
              <a:rPr kumimoji="1" lang="zh-TW" altLang="en-US" dirty="0">
                <a:latin typeface="+mn-lt"/>
              </a:rPr>
              <a:t>、</a:t>
            </a:r>
            <a:r>
              <a:rPr kumimoji="1" lang="en-US" altLang="zh-TW" dirty="0">
                <a:latin typeface="+mn-lt"/>
              </a:rPr>
              <a:t>Coding(</a:t>
            </a:r>
            <a:r>
              <a:rPr kumimoji="1" lang="zh-TW" altLang="en-US" dirty="0">
                <a:latin typeface="+mn-lt"/>
              </a:rPr>
              <a:t>用哪個編碼系統的碼</a:t>
            </a:r>
            <a:r>
              <a:rPr kumimoji="1" lang="en-US" altLang="zh-TW" dirty="0">
                <a:latin typeface="+mn-lt"/>
              </a:rPr>
              <a:t>)</a:t>
            </a:r>
            <a:r>
              <a:rPr kumimoji="1" lang="zh-TW" altLang="en-US" dirty="0">
                <a:latin typeface="+mn-lt"/>
              </a:rPr>
              <a:t>、</a:t>
            </a:r>
            <a:r>
              <a:rPr lang="en-US" altLang="zh-TW" dirty="0" err="1">
                <a:latin typeface="+mn-lt"/>
              </a:rPr>
              <a:t>CodeableConcept</a:t>
            </a:r>
            <a:r>
              <a:rPr lang="en-US" altLang="zh-TW" dirty="0">
                <a:latin typeface="+mn-lt"/>
              </a:rPr>
              <a:t>(</a:t>
            </a:r>
            <a:r>
              <a:rPr lang="zh-TW" altLang="en-US" dirty="0">
                <a:latin typeface="+mn-lt"/>
              </a:rPr>
              <a:t>用了哪些編碼系統的碼來表達</a:t>
            </a:r>
            <a:r>
              <a:rPr lang="en-US" altLang="zh-TW" dirty="0">
                <a:latin typeface="+mn-lt"/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latin typeface="+mn-lt"/>
              </a:rPr>
              <a:t>Identifier</a:t>
            </a:r>
            <a:r>
              <a:rPr lang="zh-TW" altLang="en-US" dirty="0">
                <a:latin typeface="+mn-lt"/>
              </a:rPr>
              <a:t>：要辨識什麼、用誰的辨識系統。</a:t>
            </a:r>
            <a:endParaRPr lang="en-US" altLang="zh-TW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Cardinality</a:t>
            </a:r>
            <a:r>
              <a:rPr kumimoji="1" lang="zh-TW" altLang="en-US" dirty="0">
                <a:latin typeface="+mn-lt"/>
              </a:rPr>
              <a:t>：要重複幾次。個別項次是什麼？</a:t>
            </a:r>
            <a:endParaRPr kumimoji="1" lang="en-US" altLang="zh-TW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Choose[x]</a:t>
            </a:r>
            <a:r>
              <a:rPr kumimoji="1" lang="zh-TW" altLang="en-US" dirty="0">
                <a:latin typeface="+mn-lt"/>
              </a:rPr>
              <a:t>：到底要用哪一個。</a:t>
            </a:r>
            <a:endParaRPr kumimoji="1" lang="en-US" altLang="zh-TW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latin typeface="+mn-lt"/>
              </a:rPr>
              <a:t>Slicing</a:t>
            </a:r>
            <a:r>
              <a:rPr lang="zh-TW" altLang="en-US" dirty="0">
                <a:latin typeface="+mn-lt"/>
              </a:rPr>
              <a:t>：到底限定了哪些範圍。</a:t>
            </a:r>
            <a:endParaRPr lang="en-US" altLang="zh-TW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latin typeface="+mn-lt"/>
              </a:rPr>
              <a:t>Extension</a:t>
            </a:r>
            <a:r>
              <a:rPr lang="zh-TW" altLang="en-US" dirty="0">
                <a:latin typeface="+mn-lt"/>
              </a:rPr>
              <a:t>：到底用了哪些</a:t>
            </a:r>
            <a:r>
              <a:rPr lang="en-US" altLang="zh-TW" dirty="0">
                <a:latin typeface="+mn-lt"/>
              </a:rPr>
              <a:t>Extension</a:t>
            </a:r>
            <a:r>
              <a:rPr lang="zh-TW" altLang="en-US" dirty="0">
                <a:latin typeface="+mn-lt"/>
              </a:rPr>
              <a:t>在哪個</a:t>
            </a:r>
            <a:r>
              <a:rPr lang="en-US" altLang="zh-TW" dirty="0">
                <a:latin typeface="+mn-lt"/>
              </a:rPr>
              <a:t>Element</a:t>
            </a:r>
            <a:r>
              <a:rPr lang="zh-TW" altLang="en-US" dirty="0">
                <a:latin typeface="+mn-lt"/>
              </a:rPr>
              <a:t>？</a:t>
            </a:r>
            <a:endParaRPr lang="en-US" altLang="zh-TW" dirty="0">
              <a:latin typeface="+mn-lt"/>
            </a:endParaRPr>
          </a:p>
          <a:p>
            <a:pPr lvl="1">
              <a:lnSpc>
                <a:spcPct val="100000"/>
              </a:lnSpc>
            </a:pPr>
            <a:endParaRPr kumimoji="1" lang="en-US" altLang="zh-TW" dirty="0">
              <a:latin typeface="+mn-lt"/>
            </a:endParaRPr>
          </a:p>
          <a:p>
            <a:pPr lvl="1">
              <a:lnSpc>
                <a:spcPct val="100000"/>
              </a:lnSpc>
            </a:pPr>
            <a:endParaRPr kumimoji="1" lang="zh-TW" altLang="en-US" dirty="0">
              <a:latin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1A06448-6ECA-E342-B678-0D2E4A42C7CA}"/>
              </a:ext>
            </a:extLst>
          </p:cNvPr>
          <p:cNvSpPr txBox="1"/>
          <p:nvPr/>
        </p:nvSpPr>
        <p:spPr>
          <a:xfrm>
            <a:off x="4044925" y="5957957"/>
            <a:ext cx="4280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Profile</a:t>
            </a:r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會給你答案</a:t>
            </a:r>
          </a:p>
        </p:txBody>
      </p:sp>
    </p:spTree>
    <p:extLst>
      <p:ext uri="{BB962C8B-B14F-4D97-AF65-F5344CB8AC3E}">
        <p14:creationId xmlns:p14="http://schemas.microsoft.com/office/powerpoint/2010/main" val="24835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規範值型態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0D7A9B-8476-AC40-95DE-E15E14DB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http://docs.simplifier.net/_images/ConstraintsTy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537" y="1292932"/>
            <a:ext cx="8650925" cy="541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設定參考元素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C180EC-4292-CF4B-A710-6DB438E17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http://docs.simplifier.net/_images/ConstraintsTypeRefer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" y="1690688"/>
            <a:ext cx="11763851" cy="38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0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綁定特定值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http://docs.simplifier.net/_images/ConstraintsValueSetBin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55" y="1419979"/>
            <a:ext cx="9527290" cy="475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64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問題來了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我們要先準備好什麼？</a:t>
            </a:r>
            <a:endParaRPr lang="en-US" altLang="zh-TW" dirty="0"/>
          </a:p>
          <a:p>
            <a:pPr lvl="1"/>
            <a:r>
              <a:rPr lang="zh-TW" altLang="en-US" dirty="0"/>
              <a:t>應用情境之描述</a:t>
            </a:r>
            <a:endParaRPr lang="en-US" altLang="zh-TW" dirty="0"/>
          </a:p>
          <a:p>
            <a:pPr lvl="2"/>
            <a:r>
              <a:rPr lang="zh-TW" altLang="en-US" dirty="0"/>
              <a:t>表單</a:t>
            </a:r>
            <a:endParaRPr lang="en-US" altLang="zh-TW" dirty="0"/>
          </a:p>
          <a:p>
            <a:pPr lvl="2"/>
            <a:r>
              <a:rPr lang="zh-TW" altLang="en-US" dirty="0"/>
              <a:t>流程</a:t>
            </a:r>
            <a:endParaRPr lang="en-US" altLang="zh-TW" dirty="0"/>
          </a:p>
          <a:p>
            <a:pPr lvl="1"/>
            <a:r>
              <a:rPr lang="zh-TW" altLang="en-US" dirty="0"/>
              <a:t>編碼系統</a:t>
            </a:r>
            <a:endParaRPr lang="en-US" altLang="zh-TW" dirty="0"/>
          </a:p>
          <a:p>
            <a:pPr lvl="2"/>
            <a:r>
              <a:rPr lang="en-US" altLang="zh-TW" dirty="0"/>
              <a:t>Concept Code</a:t>
            </a:r>
          </a:p>
          <a:p>
            <a:pPr lvl="3"/>
            <a:r>
              <a:rPr lang="en-US" altLang="zh-TW" dirty="0"/>
              <a:t>https://ncimeta.nci.nih.gov/ncimbrowser/</a:t>
            </a:r>
          </a:p>
          <a:p>
            <a:pPr lvl="2"/>
            <a:r>
              <a:rPr lang="en-US" altLang="zh-TW" dirty="0"/>
              <a:t>Code System</a:t>
            </a:r>
          </a:p>
          <a:p>
            <a:pPr lvl="3"/>
            <a:r>
              <a:rPr lang="en-US" altLang="zh-TW" dirty="0"/>
              <a:t>ICD</a:t>
            </a:r>
            <a:r>
              <a:rPr lang="zh-TW" altLang="en-US" dirty="0"/>
              <a:t>：疾病分類碼</a:t>
            </a:r>
            <a:endParaRPr lang="en-US" altLang="zh-TW" dirty="0"/>
          </a:p>
          <a:p>
            <a:pPr lvl="3"/>
            <a:r>
              <a:rPr lang="en-US" altLang="zh-TW" dirty="0"/>
              <a:t>LOINC</a:t>
            </a:r>
            <a:r>
              <a:rPr lang="zh-TW" altLang="en-US" dirty="0"/>
              <a:t>：檢驗執行代碼</a:t>
            </a:r>
            <a:endParaRPr lang="en-US" altLang="zh-TW" dirty="0"/>
          </a:p>
          <a:p>
            <a:pPr lvl="3"/>
            <a:r>
              <a:rPr lang="en-US" altLang="zh-TW" dirty="0"/>
              <a:t>SNOMED</a:t>
            </a:r>
            <a:r>
              <a:rPr lang="zh-TW" altLang="en-US" dirty="0"/>
              <a:t> </a:t>
            </a:r>
            <a:r>
              <a:rPr lang="en-US" altLang="zh-TW" dirty="0"/>
              <a:t>CT</a:t>
            </a:r>
            <a:r>
              <a:rPr lang="zh-TW" altLang="en-US" dirty="0"/>
              <a:t>：臨床術語代碼</a:t>
            </a:r>
            <a:endParaRPr lang="en-US" altLang="zh-TW" dirty="0"/>
          </a:p>
          <a:p>
            <a:pPr lvl="3"/>
            <a:r>
              <a:rPr lang="en-US" altLang="zh-TW" dirty="0"/>
              <a:t>CPT</a:t>
            </a:r>
            <a:r>
              <a:rPr lang="zh-TW" altLang="en-US" dirty="0"/>
              <a:t>：醫療診斷碼</a:t>
            </a:r>
            <a:endParaRPr lang="en-US" altLang="zh-TW" dirty="0"/>
          </a:p>
          <a:p>
            <a:pPr lvl="3"/>
            <a:r>
              <a:rPr lang="en-US" altLang="zh-TW" dirty="0" err="1"/>
              <a:t>RxNorm</a:t>
            </a:r>
            <a:r>
              <a:rPr lang="zh-TW" altLang="en-US" dirty="0"/>
              <a:t>：藥品代碼？</a:t>
            </a:r>
            <a:endParaRPr lang="en-US" altLang="zh-TW" dirty="0"/>
          </a:p>
          <a:p>
            <a:pPr lvl="3"/>
            <a:endParaRPr lang="en-US" altLang="zh-TW" dirty="0"/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5227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C72A9-CE21-7948-9110-2C726632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官方版</a:t>
            </a:r>
            <a:r>
              <a:rPr kumimoji="1" lang="en-US" altLang="zh-TW" dirty="0"/>
              <a:t>IG</a:t>
            </a:r>
            <a:r>
              <a:rPr kumimoji="1" lang="zh-TW" altLang="en-US" dirty="0"/>
              <a:t> 工具 </a:t>
            </a:r>
            <a:r>
              <a:rPr kumimoji="1" lang="en-US" altLang="zh-TW" dirty="0"/>
              <a:t>(</a:t>
            </a:r>
            <a:r>
              <a:rPr kumimoji="1" lang="zh-TW" altLang="en-US" dirty="0"/>
              <a:t>發展中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E7ED5E-EFC4-C145-A637-12B0F267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E1B848-35A3-6C44-AE8A-B6823F18A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59" y="1246261"/>
            <a:ext cx="7383881" cy="55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98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40D2D-DBB4-2C47-94C7-B5E1CF44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FHIR</a:t>
            </a:r>
            <a:r>
              <a:rPr kumimoji="1" lang="zh-TW" altLang="en-US" dirty="0"/>
              <a:t> </a:t>
            </a:r>
            <a:r>
              <a:rPr kumimoji="1" lang="en-US" altLang="zh-TW" dirty="0"/>
              <a:t>Shorthand</a:t>
            </a:r>
            <a:r>
              <a:rPr kumimoji="1" lang="zh-TW" altLang="en-US" dirty="0"/>
              <a:t>實作概念圖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F0176-1D8E-8D4F-B5EF-E18878AB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1026" name="Picture 2" descr="可能是壽司、生魚片和顯示的文字是「 FSH Tank Runs SUSHI /fsh directory exists HL7 FHIR IG Publisher FSH files SUSHI Compiler Profiles Extensions IG Data Generation (Pages, menus, Process images, etc.) MENU Theboul/oodnowwr Value Sets Examples SUSHI Configuration information (config.yaml) 5 IG Configuration formation (package.jsor G resource) Implementation Guide 」的圖像">
            <a:extLst>
              <a:ext uri="{FF2B5EF4-FFF2-40B4-BE49-F238E27FC236}">
                <a16:creationId xmlns:a16="http://schemas.microsoft.com/office/drawing/2014/main" id="{3A328ECB-D986-AF4B-A70A-771328A1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3"/>
            <a:ext cx="121920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4713D78-444A-DC47-AF7B-C6FA35F8D0AD}"/>
              </a:ext>
            </a:extLst>
          </p:cNvPr>
          <p:cNvSpPr txBox="1"/>
          <p:nvPr/>
        </p:nvSpPr>
        <p:spPr>
          <a:xfrm>
            <a:off x="3453577" y="6176963"/>
            <a:ext cx="528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教學網站：</a:t>
            </a:r>
            <a:r>
              <a:rPr lang="en-US" altLang="zh-TW" sz="2800" dirty="0">
                <a:hlinkClick r:id="rId3"/>
              </a:rPr>
              <a:t>https://fshschool.org/</a:t>
            </a:r>
            <a:r>
              <a:rPr lang="en-US" altLang="zh-TW" sz="2800" dirty="0"/>
              <a:t> 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07490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9E6B96-7D3C-6C45-ADFB-23B48FE8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實作過程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A1842A-19FF-8D46-86E8-746BC809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SUSHI</a:t>
            </a:r>
          </a:p>
          <a:p>
            <a:pPr lvl="1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-sushi</a:t>
            </a:r>
          </a:p>
          <a:p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建立專案結構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sushi --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回答一些問題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D2F3931-F237-BF49-A4F8-09915222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64" y="277705"/>
            <a:ext cx="5620284" cy="29465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07ED532-B4BD-5243-AC79-7A3C3DE21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49" y="3675221"/>
            <a:ext cx="5559514" cy="29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89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AB5316-AA21-8B49-A077-066E9F37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實作過程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52C4F4-B543-314D-B2F0-FA18F3AB2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編輯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sushi-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config.yaml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檔案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前段是專案資訊。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後段是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的相關配套文件。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3C9759-2390-C745-931A-468914B6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996" y="2293596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7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08BFA-AD82-1C42-80E3-0FAC7E4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實作過程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C0642C-0170-A342-BB89-33C79747D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FSH</a:t>
            </a:r>
            <a:r>
              <a:rPr kumimoji="1" lang="zh-TW" altLang="en-US" dirty="0"/>
              <a:t>檔案</a:t>
            </a:r>
            <a:endParaRPr kumimoji="1" lang="en-US" altLang="zh-TW" dirty="0"/>
          </a:p>
          <a:p>
            <a:pPr lvl="1"/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，安裝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-language-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fsh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遵守</a:t>
            </a:r>
            <a:r>
              <a:rPr kumimoji="1" lang="en-US" altLang="zh-TW" dirty="0"/>
              <a:t>FHIR</a:t>
            </a:r>
            <a:r>
              <a:rPr kumimoji="1" lang="zh-TW" altLang="en-US" dirty="0"/>
              <a:t> </a:t>
            </a:r>
            <a:r>
              <a:rPr kumimoji="1" lang="en-US" altLang="zh-TW" dirty="0"/>
              <a:t>Shorthand</a:t>
            </a:r>
            <a:r>
              <a:rPr kumimoji="1" lang="zh-TW" altLang="en-US" dirty="0"/>
              <a:t>語法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B83890-EDBC-014F-8FD3-9660B1C26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4" y="3222648"/>
            <a:ext cx="5806155" cy="3628847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4221F683-07C8-7042-80F2-59E231F15D9D}"/>
              </a:ext>
            </a:extLst>
          </p:cNvPr>
          <p:cNvGrpSpPr/>
          <p:nvPr/>
        </p:nvGrpSpPr>
        <p:grpSpPr>
          <a:xfrm>
            <a:off x="4671168" y="3920976"/>
            <a:ext cx="6931172" cy="2064640"/>
            <a:chOff x="1193028" y="3273550"/>
            <a:chExt cx="8267700" cy="303835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797D6F3-20BF-E043-A0EC-835A5EE0F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3028" y="3632200"/>
              <a:ext cx="8267700" cy="2679700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44C2FAC-EF59-E342-B6D0-4456B6CBA648}"/>
                </a:ext>
              </a:extLst>
            </p:cNvPr>
            <p:cNvSpPr txBox="1"/>
            <p:nvPr/>
          </p:nvSpPr>
          <p:spPr>
            <a:xfrm>
              <a:off x="1193028" y="3273550"/>
              <a:ext cx="1076899" cy="452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/>
                <a:t>文件樣板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73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DD28B-CFCA-594F-8B1F-8F81E91E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實作過程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C70AC6-E394-1847-A0AC-2F2E52A5F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執行</a:t>
            </a:r>
            <a:r>
              <a:rPr kumimoji="1" lang="en-US" altLang="zh-TW" dirty="0"/>
              <a:t>SUSHI</a:t>
            </a:r>
            <a:r>
              <a:rPr kumimoji="1" lang="zh-TW" altLang="en-US" dirty="0"/>
              <a:t>編譯程式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DA1A56-F817-894A-A0D3-7E69DC433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74" y="2279698"/>
            <a:ext cx="7245880" cy="44692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7EEDA1-11B6-AD4B-9BED-20F011B7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637" y="2324004"/>
            <a:ext cx="2933167" cy="43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836AF-2A8B-524E-B71B-64012C55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Profile</a:t>
            </a:r>
            <a:r>
              <a:rPr kumimoji="1" lang="zh-TW" altLang="en-US" dirty="0"/>
              <a:t>長什麼樣子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3A2FF-73B0-9F4C-B725-FB2C59E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B8C4FA-7D7E-9C4F-9758-D507E3E8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7" y="1298187"/>
            <a:ext cx="8191732" cy="540621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2962282-3BFB-D244-AE6F-9A43C8F03183}"/>
              </a:ext>
            </a:extLst>
          </p:cNvPr>
          <p:cNvSpPr txBox="1"/>
          <p:nvPr/>
        </p:nvSpPr>
        <p:spPr>
          <a:xfrm>
            <a:off x="3578579" y="4474828"/>
            <a:ext cx="758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http://hl7.org/</a:t>
            </a:r>
            <a:r>
              <a:rPr kumimoji="1" lang="en-US" altLang="zh-TW" dirty="0" err="1"/>
              <a:t>fhir</a:t>
            </a:r>
            <a:r>
              <a:rPr kumimoji="1" lang="en-US" altLang="zh-TW" dirty="0"/>
              <a:t>/us/core/STU3.1.1/</a:t>
            </a:r>
            <a:r>
              <a:rPr kumimoji="1" lang="en-US" altLang="zh-TW" dirty="0" err="1"/>
              <a:t>StructureDefinition</a:t>
            </a:r>
            <a:r>
              <a:rPr kumimoji="1" lang="en-US" altLang="zh-TW" dirty="0"/>
              <a:t>-us-core-</a:t>
            </a:r>
            <a:r>
              <a:rPr kumimoji="1" lang="en-US" altLang="zh-TW" dirty="0" err="1"/>
              <a:t>patient.html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8AC61DD-9C08-6D44-BE22-318AF9CD2D79}"/>
              </a:ext>
            </a:extLst>
          </p:cNvPr>
          <p:cNvSpPr txBox="1"/>
          <p:nvPr/>
        </p:nvSpPr>
        <p:spPr>
          <a:xfrm>
            <a:off x="5751320" y="1585074"/>
            <a:ext cx="486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參考：</a:t>
            </a:r>
            <a:r>
              <a:rPr lang="en-US" altLang="zh-TW" b="1" dirty="0"/>
              <a:t>HL7 FHIR® US Core Implementation Guide</a:t>
            </a:r>
          </a:p>
          <a:p>
            <a:r>
              <a:rPr kumimoji="1" lang="en-US" altLang="zh-TW" b="1" dirty="0"/>
              <a:t>(</a:t>
            </a:r>
            <a:r>
              <a:rPr lang="en-US" altLang="zh-TW" dirty="0">
                <a:hlinkClick r:id="rId3"/>
              </a:rPr>
              <a:t>http://hl7.org/fhir/us/core/</a:t>
            </a:r>
            <a:r>
              <a:rPr kumimoji="1" lang="en-US" altLang="zh-TW" b="1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9511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526A93-5686-0E4C-B897-057141F1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實作過程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E01589-39EC-F443-9FC7-4BDDCC0C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發布</a:t>
            </a:r>
            <a:r>
              <a:rPr kumimoji="1" lang="en-US" altLang="zh-TW" dirty="0"/>
              <a:t>IG</a:t>
            </a:r>
          </a:p>
          <a:p>
            <a:pPr lvl="1"/>
            <a:r>
              <a:rPr kumimoji="1" lang="zh-TW" altLang="en-US" dirty="0"/>
              <a:t>要先下載</a:t>
            </a:r>
            <a:r>
              <a:rPr kumimoji="1" lang="en-US" altLang="zh-TW" dirty="0"/>
              <a:t> IG</a:t>
            </a:r>
            <a:r>
              <a:rPr kumimoji="1" lang="zh-TW" altLang="en-US" dirty="0"/>
              <a:t> </a:t>
            </a:r>
            <a:r>
              <a:rPr kumimoji="1" lang="en-US" altLang="zh-TW" dirty="0"/>
              <a:t>Publisher</a:t>
            </a:r>
            <a:r>
              <a:rPr kumimoji="1" lang="zh-TW" altLang="en-US" dirty="0"/>
              <a:t>。</a:t>
            </a:r>
            <a:r>
              <a:rPr kumimoji="1" lang="en-US" altLang="zh-TW" dirty="0"/>
              <a:t>SHSHI</a:t>
            </a:r>
            <a:r>
              <a:rPr kumimoji="1" lang="zh-TW" altLang="en-US" dirty="0"/>
              <a:t>有提供批次檔來下載。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r>
              <a:rPr kumimoji="1" lang="zh-TW" altLang="en-US" dirty="0"/>
              <a:t>正式產生網頁。</a:t>
            </a:r>
            <a:r>
              <a:rPr kumimoji="1" lang="en-US" altLang="zh-TW" dirty="0"/>
              <a:t>SHSHI</a:t>
            </a:r>
            <a:r>
              <a:rPr kumimoji="1" lang="zh-TW" altLang="en-US" dirty="0"/>
              <a:t>有提供批次檔來執行。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r>
              <a:rPr kumimoji="1" lang="en-US" altLang="zh-TW" dirty="0"/>
              <a:t>(</a:t>
            </a:r>
            <a:r>
              <a:rPr kumimoji="1" lang="zh-TW" altLang="en-US" dirty="0"/>
              <a:t>新版有提供</a:t>
            </a:r>
            <a:r>
              <a:rPr kumimoji="1" lang="en-US" altLang="zh-TW" dirty="0"/>
              <a:t>_</a:t>
            </a:r>
            <a:r>
              <a:rPr kumimoji="1" lang="en-US" altLang="zh-TW" dirty="0" err="1"/>
              <a:t>gencontinuous</a:t>
            </a:r>
            <a:r>
              <a:rPr kumimoji="1" lang="en-US" altLang="zh-TW" dirty="0"/>
              <a:t>)</a:t>
            </a:r>
          </a:p>
          <a:p>
            <a:pPr marL="457200" lvl="1" indent="0">
              <a:buNone/>
            </a:pPr>
            <a:endParaRPr kumimoji="1" lang="en-US" altLang="zh-TW" dirty="0"/>
          </a:p>
          <a:p>
            <a:pPr lvl="2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87514D-DFEE-DB4B-8B80-AFD1BD10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71" y="2668906"/>
            <a:ext cx="5628889" cy="11783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4B6F072-5428-6741-9428-6B403E9A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971" y="4234500"/>
            <a:ext cx="5628889" cy="11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09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2FA2AD-14A6-AE4D-B6B8-9EA091B7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IG </a:t>
            </a:r>
            <a:r>
              <a:rPr kumimoji="1" lang="zh-TW" altLang="en-US" dirty="0"/>
              <a:t>產生結果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E9C753-D5E3-7542-8202-352E0420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492362-68E1-B54A-9F31-36C8B6FD3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05" y="1442430"/>
            <a:ext cx="8347189" cy="49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1F2BD4D-4D16-F44A-818C-EA2560ED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0" y="1825625"/>
            <a:ext cx="8266771" cy="39937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8782A9D-590C-264B-8605-F09F2393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IG </a:t>
            </a:r>
            <a:r>
              <a:rPr kumimoji="1" lang="zh-TW" altLang="en-US" dirty="0"/>
              <a:t>產生結果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0002D-60BA-8047-B4F2-4CAB2BF5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A11D13-CC18-784F-AB53-72CEAF30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043" y="2416096"/>
            <a:ext cx="5640818" cy="91068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C52598-F71A-D844-B07C-92B0938C6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043" y="3640052"/>
            <a:ext cx="5044843" cy="240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08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127A5-40CB-C745-85B5-A7C09B0D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IG </a:t>
            </a:r>
            <a:r>
              <a:rPr kumimoji="1" lang="zh-TW" altLang="en-US" dirty="0"/>
              <a:t>產生結果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28311-686F-5B49-A034-262D93610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127BA0-A5DF-1440-977F-84D377F87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34" y="1825625"/>
            <a:ext cx="7367532" cy="50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4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5DE16-8F7F-8942-9347-630C8930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IG </a:t>
            </a:r>
            <a:r>
              <a:rPr kumimoji="1" lang="zh-TW" altLang="en-US" dirty="0"/>
              <a:t>產生結果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18D146-EAB5-9E48-AE88-50AE138B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DE2BB9-D9D7-3C4E-BFFA-D03DE42E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889" y="1825625"/>
            <a:ext cx="7992222" cy="499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32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34E1F-2375-2547-9B96-2339D778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IG </a:t>
            </a:r>
            <a:r>
              <a:rPr kumimoji="1" lang="zh-TW" altLang="en-US" dirty="0"/>
              <a:t>產生結果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7A32C9-0562-AC40-93E9-BD62E3739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B1E414-9A5E-104E-A662-4C22A935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71" y="1825625"/>
            <a:ext cx="8013258" cy="502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18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2AC997-C7AC-EA40-BDF2-B26E6EEB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問題來了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54C1B5-7D7B-D247-B4C7-A70D0B31A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FHS</a:t>
            </a:r>
            <a:r>
              <a:rPr kumimoji="1" lang="zh-TW" altLang="en-US" dirty="0"/>
              <a:t>檔案要如何編寫</a:t>
            </a:r>
            <a:endParaRPr kumimoji="1" lang="en-US" altLang="zh-TW" dirty="0"/>
          </a:p>
          <a:p>
            <a:r>
              <a:rPr kumimoji="1" lang="zh-TW" altLang="en-US" dirty="0"/>
              <a:t>到底要編寫哪些內容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抱歉～一時半刻也講不完。我也沒有還沒搞透透。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8904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751A14-9250-2545-83F0-F480964F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952CB8-C0FF-FC41-849E-1707B7815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B64316-727A-8040-9B09-1CE7241D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17" y="0"/>
            <a:ext cx="8854966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790C1E3-7BFE-D346-B8C3-130398E46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17" y="152400"/>
            <a:ext cx="8854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8DE7D-43A6-C04D-9441-260255CA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還有一個</a:t>
            </a:r>
            <a:r>
              <a:rPr kumimoji="1" lang="en-US" altLang="zh-TW" dirty="0"/>
              <a:t>GOFHS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D1C6D1-32B3-7B43-97CE-EE3DF672F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BA778E-0D3D-EF4C-9B42-516E0365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644" y="1263805"/>
            <a:ext cx="8950712" cy="559419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1D86289-EA01-7F4D-BAB3-7D41C5280035}"/>
              </a:ext>
            </a:extLst>
          </p:cNvPr>
          <p:cNvSpPr txBox="1"/>
          <p:nvPr/>
        </p:nvSpPr>
        <p:spPr>
          <a:xfrm>
            <a:off x="8972660" y="5761464"/>
            <a:ext cx="277236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TW" altLang="en-US" sz="2400" dirty="0"/>
              <a:t>把</a:t>
            </a:r>
            <a:r>
              <a:rPr kumimoji="1" lang="en-US" altLang="zh-TW" sz="2400" dirty="0"/>
              <a:t>IG</a:t>
            </a:r>
            <a:r>
              <a:rPr kumimoji="1" lang="zh-TW" altLang="en-US" sz="2400" dirty="0"/>
              <a:t>還原成</a:t>
            </a:r>
            <a:r>
              <a:rPr kumimoji="1" lang="en-US" altLang="zh-TW" sz="2400" dirty="0"/>
              <a:t>FSH</a:t>
            </a:r>
            <a:r>
              <a:rPr kumimoji="1" lang="zh-TW" altLang="en-US" sz="2400" dirty="0"/>
              <a:t>檔案</a:t>
            </a:r>
            <a:endParaRPr kumimoji="1" lang="en-US" altLang="zh-TW" sz="2400" dirty="0"/>
          </a:p>
          <a:p>
            <a:r>
              <a:rPr kumimoji="1" lang="zh-TW" altLang="en-US" sz="2400" dirty="0"/>
              <a:t>例如</a:t>
            </a:r>
            <a:r>
              <a:rPr kumimoji="1" lang="en-US" altLang="zh-TW" sz="2400" dirty="0"/>
              <a:t>US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Core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4190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CA266F-399A-7747-9A09-D6B2B2D7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D85D86-3F60-E74B-AE27-38668AACB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E89B6C-BD64-1644-8630-03756A1A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01976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282420C-36CD-E547-9543-DB08E4A0DEFD}"/>
              </a:ext>
            </a:extLst>
          </p:cNvPr>
          <p:cNvSpPr txBox="1"/>
          <p:nvPr/>
        </p:nvSpPr>
        <p:spPr>
          <a:xfrm>
            <a:off x="8794263" y="1179294"/>
            <a:ext cx="255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Profile</a:t>
            </a:r>
            <a:r>
              <a:rPr kumimoji="1" lang="zh-TW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只針對一種</a:t>
            </a:r>
            <a:r>
              <a:rPr kumimoji="1"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Resource</a:t>
            </a:r>
            <a:r>
              <a:rPr kumimoji="1" lang="zh-TW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進行規範定義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44565A-AACC-DA43-BF0F-92046B4B9236}"/>
              </a:ext>
            </a:extLst>
          </p:cNvPr>
          <p:cNvSpPr txBox="1"/>
          <p:nvPr/>
        </p:nvSpPr>
        <p:spPr>
          <a:xfrm>
            <a:off x="7085291" y="3401129"/>
            <a:ext cx="47756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其實，他是使用</a:t>
            </a:r>
            <a:r>
              <a:rPr lang="en-US" altLang="zh-TW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StructureDefinition</a:t>
            </a:r>
            <a:endParaRPr lang="en-US" altLang="zh-TW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Resource</a:t>
            </a:r>
            <a:r>
              <a:rPr kumimoji="1" lang="zh-TW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來描述。</a:t>
            </a:r>
            <a:r>
              <a:rPr kumimoji="1"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TW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我們看到的都是</a:t>
            </a:r>
            <a:r>
              <a:rPr kumimoji="1"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kumimoji="1" lang="zh-TW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的部分</a:t>
            </a:r>
            <a:r>
              <a:rPr kumimoji="1"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r>
              <a:rPr kumimoji="1" lang="zh-TW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若要驗證，需採</a:t>
            </a:r>
            <a:r>
              <a:rPr kumimoji="1" lang="en-US" altLang="zh-TW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Schematron</a:t>
            </a:r>
            <a:r>
              <a:rPr kumimoji="1" lang="zh-TW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技術。</a:t>
            </a:r>
            <a:endParaRPr kumimoji="1" lang="en-US" altLang="zh-TW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endParaRPr kumimoji="1" lang="zh-TW" altLang="en-US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98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949DC5-C444-D841-8957-A7500573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D07FC2-FC01-FE47-80EE-CFCD12D06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1461B2-969F-524D-AEF5-CA587F3F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1" y="0"/>
            <a:ext cx="11501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5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CEB207-150C-5B4F-B153-2E5656D9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8708D-387D-AE47-BAAE-806FC2F0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3590F2-3473-1646-B667-26E6FD84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8" y="0"/>
            <a:ext cx="11371724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8D6D47A-2E4B-5146-A6A0-2D7614F9E2DA}"/>
              </a:ext>
            </a:extLst>
          </p:cNvPr>
          <p:cNvSpPr txBox="1"/>
          <p:nvPr/>
        </p:nvSpPr>
        <p:spPr>
          <a:xfrm>
            <a:off x="8873054" y="660728"/>
            <a:ext cx="2694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err="1"/>
              <a:t>Schematron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881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E6E07-FFF0-B146-B2BB-10ABC9F6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FHIR</a:t>
            </a:r>
            <a:r>
              <a:rPr kumimoji="1" lang="zh-TW" altLang="en-US" dirty="0"/>
              <a:t>用來「規範」的資源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70EE72-8A64-0042-AD73-72F28987E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zh-TW" dirty="0">
                <a:latin typeface="+mn-lt"/>
              </a:rPr>
              <a:t>Profile: </a:t>
            </a:r>
            <a:r>
              <a:rPr kumimoji="1" lang="zh-TW" altLang="en-US" dirty="0">
                <a:latin typeface="+mn-lt"/>
              </a:rPr>
              <a:t>針對</a:t>
            </a:r>
            <a:r>
              <a:rPr kumimoji="1" lang="en-US" altLang="zh-TW" dirty="0">
                <a:latin typeface="+mn-lt"/>
              </a:rPr>
              <a:t>Resource</a:t>
            </a:r>
            <a:r>
              <a:rPr kumimoji="1" lang="zh-TW" altLang="en-US" dirty="0">
                <a:latin typeface="+mn-lt"/>
              </a:rPr>
              <a:t> 進行規範。</a:t>
            </a:r>
            <a:endParaRPr kumimoji="1" lang="en-US" altLang="zh-TW" dirty="0"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kumimoji="1" lang="zh-TW" altLang="en-US" dirty="0">
                <a:latin typeface="+mn-lt"/>
              </a:rPr>
              <a:t>使用</a:t>
            </a:r>
            <a:r>
              <a:rPr lang="en-US" altLang="zh-TW" dirty="0">
                <a:latin typeface="+mn-lt"/>
              </a:rPr>
              <a:t> </a:t>
            </a:r>
            <a:r>
              <a:rPr lang="en-US" altLang="zh-TW" b="1" dirty="0" err="1">
                <a:latin typeface="+mn-lt"/>
              </a:rPr>
              <a:t>StructureDefinition</a:t>
            </a:r>
            <a:r>
              <a:rPr lang="en-US" altLang="zh-TW" dirty="0">
                <a:latin typeface="+mn-lt"/>
              </a:rPr>
              <a:t> </a:t>
            </a:r>
            <a:r>
              <a:rPr lang="zh-TW" altLang="en-US" dirty="0">
                <a:latin typeface="+mn-lt"/>
              </a:rPr>
              <a:t>來定義。</a:t>
            </a:r>
            <a:r>
              <a:rPr lang="en-US" altLang="zh-TW" dirty="0">
                <a:latin typeface="+mn-lt"/>
              </a:rPr>
              <a:t>(</a:t>
            </a:r>
            <a:r>
              <a:rPr lang="zh-TW" altLang="en-US" dirty="0">
                <a:latin typeface="+mn-lt"/>
              </a:rPr>
              <a:t>還可用於</a:t>
            </a:r>
            <a:r>
              <a:rPr lang="en-US" altLang="zh-TW" dirty="0">
                <a:latin typeface="+mn-lt"/>
              </a:rPr>
              <a:t>primitive-type,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complex-type,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logical(Resource), extension)</a:t>
            </a:r>
          </a:p>
          <a:p>
            <a:pPr lvl="1">
              <a:lnSpc>
                <a:spcPct val="120000"/>
              </a:lnSpc>
            </a:pPr>
            <a:r>
              <a:rPr kumimoji="1" lang="zh-TW" altLang="en-US" sz="2000" dirty="0"/>
              <a:t>每個條目使用</a:t>
            </a:r>
            <a:r>
              <a:rPr lang="en-US" altLang="zh-TW" b="1" dirty="0" err="1">
                <a:latin typeface="+mn-lt"/>
              </a:rPr>
              <a:t>ElementDefinition</a:t>
            </a:r>
            <a:r>
              <a:rPr lang="zh-TW" altLang="en-US" dirty="0">
                <a:latin typeface="+mn-lt"/>
              </a:rPr>
              <a:t>定義。</a:t>
            </a:r>
            <a:endParaRPr kumimoji="1" lang="en-US" altLang="zh-TW" dirty="0"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kumimoji="1" lang="zh-TW" altLang="en-US" dirty="0">
                <a:latin typeface="+mn-lt"/>
              </a:rPr>
              <a:t>實務上，在應用情境</a:t>
            </a:r>
            <a:r>
              <a:rPr kumimoji="1" lang="en-US" altLang="zh-TW" dirty="0">
                <a:latin typeface="+mn-lt"/>
              </a:rPr>
              <a:t>(</a:t>
            </a:r>
            <a:r>
              <a:rPr kumimoji="1" lang="zh-TW" altLang="en-US" dirty="0">
                <a:latin typeface="+mn-lt"/>
              </a:rPr>
              <a:t>流程</a:t>
            </a:r>
            <a:r>
              <a:rPr kumimoji="1" lang="en-US" altLang="zh-TW" dirty="0">
                <a:latin typeface="+mn-lt"/>
              </a:rPr>
              <a:t>)</a:t>
            </a:r>
            <a:r>
              <a:rPr kumimoji="1" lang="zh-TW" altLang="en-US" dirty="0">
                <a:latin typeface="+mn-lt"/>
              </a:rPr>
              <a:t>下可能會用到多個</a:t>
            </a:r>
            <a:r>
              <a:rPr kumimoji="1" lang="en-US" altLang="zh-TW" dirty="0">
                <a:latin typeface="+mn-lt"/>
              </a:rPr>
              <a:t>Profile</a:t>
            </a:r>
            <a:r>
              <a:rPr kumimoji="1" lang="zh-TW" altLang="en-US" dirty="0">
                <a:latin typeface="+mn-lt"/>
              </a:rPr>
              <a:t>。就會有共用的</a:t>
            </a:r>
            <a:r>
              <a:rPr kumimoji="1" lang="en-US" altLang="zh-TW" dirty="0">
                <a:latin typeface="+mn-lt"/>
              </a:rPr>
              <a:t>Extension</a:t>
            </a:r>
            <a:r>
              <a:rPr kumimoji="1" lang="zh-TW" altLang="en-US" dirty="0">
                <a:latin typeface="+mn-lt"/>
              </a:rPr>
              <a:t>與</a:t>
            </a:r>
            <a:r>
              <a:rPr kumimoji="1" lang="en-US" altLang="zh-TW" dirty="0">
                <a:latin typeface="+mn-lt"/>
              </a:rPr>
              <a:t>Code</a:t>
            </a:r>
            <a:r>
              <a:rPr kumimoji="1" lang="zh-TW" altLang="en-US" dirty="0">
                <a:latin typeface="+mn-lt"/>
              </a:rPr>
              <a:t> </a:t>
            </a:r>
            <a:r>
              <a:rPr kumimoji="1" lang="en-US" altLang="zh-TW" dirty="0">
                <a:latin typeface="+mn-lt"/>
              </a:rPr>
              <a:t>Value</a:t>
            </a:r>
            <a:r>
              <a:rPr kumimoji="1" lang="zh-TW" altLang="en-US" dirty="0">
                <a:latin typeface="+mn-lt"/>
              </a:rPr>
              <a:t>。所以，需要</a:t>
            </a:r>
            <a:r>
              <a:rPr kumimoji="1" lang="en-US" altLang="zh-TW" dirty="0">
                <a:latin typeface="+mn-lt"/>
              </a:rPr>
              <a:t>IG</a:t>
            </a:r>
            <a:r>
              <a:rPr kumimoji="1" lang="zh-TW" altLang="en-US" dirty="0">
                <a:latin typeface="+mn-lt"/>
              </a:rPr>
              <a:t>。</a:t>
            </a:r>
            <a:endParaRPr kumimoji="1" lang="en-US" altLang="zh-TW" dirty="0"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kumimoji="1" lang="zh-TW" altLang="en-US" dirty="0">
                <a:latin typeface="+mn-lt"/>
              </a:rPr>
              <a:t>可使用一些工具來編輯。</a:t>
            </a:r>
            <a:r>
              <a:rPr lang="en-US" altLang="zh-TW" dirty="0">
                <a:latin typeface="+mn-lt"/>
                <a:hlinkClick r:id="rId2"/>
              </a:rPr>
              <a:t>Profile Tooling</a:t>
            </a:r>
            <a:endParaRPr lang="en-US" altLang="zh-TW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+mn-lt"/>
              </a:rPr>
              <a:t>Implementation Guide: </a:t>
            </a:r>
            <a:r>
              <a:rPr lang="zh-TW" altLang="en-US" dirty="0">
                <a:latin typeface="+mn-lt"/>
              </a:rPr>
              <a:t>把一堆相關的東西發布在一起。</a:t>
            </a:r>
            <a:endParaRPr lang="en-US" altLang="zh-TW" dirty="0"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lang="zh-TW" altLang="en-US" dirty="0">
                <a:latin typeface="+mn-lt"/>
              </a:rPr>
              <a:t>範例： </a:t>
            </a:r>
            <a:r>
              <a:rPr lang="en-US" altLang="zh-TW" dirty="0">
                <a:latin typeface="+mn-lt"/>
                <a:hlinkClick r:id="rId3"/>
              </a:rPr>
              <a:t>http://build.fhir.org/ig/HL7/US-Core/</a:t>
            </a:r>
            <a:r>
              <a:rPr lang="en-US" altLang="zh-TW" dirty="0">
                <a:latin typeface="+mn-lt"/>
              </a:rPr>
              <a:t> (R4 CI</a:t>
            </a:r>
            <a:r>
              <a:rPr lang="zh-TW" altLang="en-US" dirty="0">
                <a:latin typeface="+mn-lt"/>
              </a:rPr>
              <a:t>版</a:t>
            </a:r>
            <a:r>
              <a:rPr lang="en-US" altLang="zh-TW" dirty="0">
                <a:latin typeface="+mn-lt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kumimoji="1" lang="zh-TW" altLang="en-US" dirty="0">
                <a:latin typeface="+mn-lt"/>
              </a:rPr>
              <a:t>使用</a:t>
            </a:r>
            <a:r>
              <a:rPr lang="en-US" altLang="zh-TW" b="1" dirty="0" err="1">
                <a:latin typeface="+mn-lt"/>
              </a:rPr>
              <a:t>ImplementationGuide</a:t>
            </a:r>
            <a:r>
              <a:rPr lang="en-US" altLang="zh-TW" dirty="0">
                <a:latin typeface="+mn-lt"/>
              </a:rPr>
              <a:t> </a:t>
            </a:r>
            <a:r>
              <a:rPr lang="zh-TW" altLang="en-US" dirty="0">
                <a:latin typeface="+mn-lt"/>
              </a:rPr>
              <a:t>來定義。</a:t>
            </a:r>
            <a:endParaRPr kumimoji="1" lang="en-US" altLang="zh-TW" dirty="0"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kumimoji="1" lang="zh-TW" altLang="en-US" dirty="0">
                <a:latin typeface="+mn-lt"/>
              </a:rPr>
              <a:t>使用 </a:t>
            </a:r>
            <a:r>
              <a:rPr lang="en-US" altLang="zh-TW" dirty="0">
                <a:latin typeface="+mn-lt"/>
                <a:hlinkClick r:id="rId4"/>
              </a:rPr>
              <a:t>IG Publisher</a:t>
            </a:r>
            <a:r>
              <a:rPr lang="en-US" altLang="zh-TW" dirty="0">
                <a:latin typeface="+mn-lt"/>
              </a:rPr>
              <a:t> </a:t>
            </a:r>
            <a:r>
              <a:rPr lang="zh-TW" altLang="en-US" dirty="0">
                <a:latin typeface="+mn-lt"/>
              </a:rPr>
              <a:t>來產生一個網站。</a:t>
            </a:r>
            <a:r>
              <a:rPr lang="en-US" altLang="zh-TW" dirty="0">
                <a:latin typeface="+mn-lt"/>
              </a:rPr>
              <a:t>(</a:t>
            </a:r>
            <a:r>
              <a:rPr lang="zh-TW" altLang="en-US" dirty="0">
                <a:latin typeface="+mn-lt"/>
              </a:rPr>
              <a:t>有點困難，不友善</a:t>
            </a:r>
            <a:r>
              <a:rPr lang="en-US" altLang="zh-TW" dirty="0">
                <a:latin typeface="+mn-lt"/>
              </a:rPr>
              <a:t>)</a:t>
            </a:r>
            <a:endParaRPr kumimoji="1" lang="en-US" altLang="zh-TW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kumimoji="1" lang="zh-TW" altLang="en-US" dirty="0">
                <a:latin typeface="+mn-lt"/>
              </a:rPr>
              <a:t>以上這些會用</a:t>
            </a:r>
            <a:r>
              <a:rPr lang="en-US" altLang="zh-TW" sz="2400" b="1" dirty="0" err="1">
                <a:latin typeface="+mn-lt"/>
              </a:rPr>
              <a:t>CapabilityStatement</a:t>
            </a:r>
            <a:r>
              <a:rPr lang="zh-TW" altLang="en-US" dirty="0">
                <a:latin typeface="+mn-lt"/>
              </a:rPr>
              <a:t>來對外宣告此</a:t>
            </a:r>
            <a:r>
              <a:rPr lang="en-US" altLang="zh-TW" dirty="0">
                <a:latin typeface="+mn-lt"/>
              </a:rPr>
              <a:t>FHIR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Server</a:t>
            </a:r>
            <a:r>
              <a:rPr lang="zh-TW" altLang="en-US" dirty="0">
                <a:latin typeface="+mn-lt"/>
              </a:rPr>
              <a:t>支援哪些功能。</a:t>
            </a:r>
            <a:endParaRPr lang="en-US" altLang="zh-TW" dirty="0"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lang="zh-TW" altLang="en-US" dirty="0">
                <a:latin typeface="+mn-lt"/>
              </a:rPr>
              <a:t>還會用到</a:t>
            </a:r>
            <a:r>
              <a:rPr lang="en-US" altLang="zh-TW" b="1" dirty="0" err="1">
                <a:latin typeface="+mn-lt"/>
              </a:rPr>
              <a:t>SearchParameter</a:t>
            </a:r>
            <a:r>
              <a:rPr lang="zh-TW" altLang="en-US" dirty="0">
                <a:latin typeface="+mn-lt"/>
              </a:rPr>
              <a:t>、</a:t>
            </a:r>
            <a:r>
              <a:rPr lang="en-US" altLang="zh-TW" b="1" dirty="0" err="1">
                <a:latin typeface="+mn-lt"/>
              </a:rPr>
              <a:t>OperationDefinition</a:t>
            </a:r>
            <a:r>
              <a:rPr lang="zh-TW" altLang="en-US" dirty="0">
                <a:latin typeface="+mn-lt"/>
              </a:rPr>
              <a:t>與</a:t>
            </a:r>
            <a:r>
              <a:rPr lang="en-US" altLang="zh-TW" b="1" dirty="0" err="1">
                <a:latin typeface="+mn-lt"/>
              </a:rPr>
              <a:t>CompartmentDefinition</a:t>
            </a:r>
            <a:r>
              <a:rPr lang="zh-TW" altLang="en-US" dirty="0">
                <a:latin typeface="+mn-lt"/>
              </a:rPr>
              <a:t>。</a:t>
            </a:r>
            <a:endParaRPr lang="en-US" altLang="zh-TW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523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525B7-DA54-5949-8D12-E97AE5BC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「規範」資源的關係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06BFB-277F-5B4A-8DA2-E6EE3172A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F7BDAD-44FC-414D-B74E-7719D1E1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02" y="1825625"/>
            <a:ext cx="7338196" cy="50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4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5EC00-2774-994A-B914-1658A2D0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怎麼編輯</a:t>
            </a:r>
            <a:r>
              <a:rPr kumimoji="1" lang="en-US" altLang="zh-TW" dirty="0"/>
              <a:t>Profile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D9C42C3-DD7D-F945-81E6-8BF113B4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699" y="1404743"/>
            <a:ext cx="11294602" cy="527770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60C5563-9142-E149-9C48-6762E37BFED3}"/>
              </a:ext>
            </a:extLst>
          </p:cNvPr>
          <p:cNvSpPr txBox="1"/>
          <p:nvPr/>
        </p:nvSpPr>
        <p:spPr>
          <a:xfrm>
            <a:off x="5978262" y="4796266"/>
            <a:ext cx="5765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還有一個方法使用</a:t>
            </a:r>
            <a:r>
              <a:rPr kumimoji="1"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CIMPL(</a:t>
            </a:r>
            <a:r>
              <a:rPr lang="en-US" altLang="zh-TW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linical </a:t>
            </a:r>
            <a:r>
              <a:rPr lang="en-US" altLang="zh-TW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nformation </a:t>
            </a:r>
            <a:r>
              <a:rPr lang="en-US" altLang="zh-TW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odeling </a:t>
            </a:r>
            <a:r>
              <a:rPr lang="en-US" altLang="zh-TW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rofiling </a:t>
            </a:r>
            <a:r>
              <a:rPr lang="en-US" altLang="zh-TW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anguage</a:t>
            </a:r>
            <a:r>
              <a:rPr kumimoji="1"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hlinkClick r:id="rId3"/>
              </a:rPr>
              <a:t>CIMPL Project (standardhealthrecord.org)</a:t>
            </a:r>
            <a:endParaRPr kumimoji="1" lang="en-US" altLang="zh-TW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34879A6-E1A8-2440-A489-6F4D424BB932}"/>
              </a:ext>
            </a:extLst>
          </p:cNvPr>
          <p:cNvSpPr txBox="1"/>
          <p:nvPr/>
        </p:nvSpPr>
        <p:spPr>
          <a:xfrm>
            <a:off x="5408549" y="5859863"/>
            <a:ext cx="55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http://build.fhir.org/ig/HL7/fhir-shorthand/overview.html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BC9786-DE8E-3A48-98D3-615152434456}"/>
              </a:ext>
            </a:extLst>
          </p:cNvPr>
          <p:cNvSpPr txBox="1"/>
          <p:nvPr/>
        </p:nvSpPr>
        <p:spPr>
          <a:xfrm>
            <a:off x="3580688" y="243791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</a:rPr>
              <a:t>X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BEBD05-CEC8-E544-8114-9384B2D24004}"/>
              </a:ext>
            </a:extLst>
          </p:cNvPr>
          <p:cNvSpPr txBox="1"/>
          <p:nvPr/>
        </p:nvSpPr>
        <p:spPr>
          <a:xfrm>
            <a:off x="3580688" y="3751206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</a:rPr>
              <a:t>X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5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807</Words>
  <Application>Microsoft Macintosh PowerPoint</Application>
  <PresentationFormat>寬螢幕</PresentationFormat>
  <Paragraphs>126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4" baseType="lpstr">
      <vt:lpstr>Microsoft JhengHei</vt:lpstr>
      <vt:lpstr>KaiTi</vt:lpstr>
      <vt:lpstr>Arial</vt:lpstr>
      <vt:lpstr>Calibri</vt:lpstr>
      <vt:lpstr>Times New Roman</vt:lpstr>
      <vt:lpstr>Office 佈景主題</vt:lpstr>
      <vt:lpstr>HL7 FHIR Conformance</vt:lpstr>
      <vt:lpstr>Adapting FHIR to your needs: Profiling</vt:lpstr>
      <vt:lpstr>Profile長什麼樣子</vt:lpstr>
      <vt:lpstr>PowerPoint 簡報</vt:lpstr>
      <vt:lpstr>PowerPoint 簡報</vt:lpstr>
      <vt:lpstr>PowerPoint 簡報</vt:lpstr>
      <vt:lpstr>FHIR用來「規範」的資源</vt:lpstr>
      <vt:lpstr>「規範」資源的關係</vt:lpstr>
      <vt:lpstr>怎麼編輯Profile</vt:lpstr>
      <vt:lpstr>Trifolia</vt:lpstr>
      <vt:lpstr>CIMPL  - Clinical Information Modeling Profiling Language</vt:lpstr>
      <vt:lpstr>CIMPL</vt:lpstr>
      <vt:lpstr>CIMPL</vt:lpstr>
      <vt:lpstr>CIMP Objective FHIR</vt:lpstr>
      <vt:lpstr>Forge for HL7 FHIR</vt:lpstr>
      <vt:lpstr>PowerPoint 簡報</vt:lpstr>
      <vt:lpstr>選擇適當Resource進行定義。</vt:lpstr>
      <vt:lpstr>依應用情境制訂規範</vt:lpstr>
      <vt:lpstr>設定重複性</vt:lpstr>
      <vt:lpstr>規範值型態</vt:lpstr>
      <vt:lpstr>設定參考元素</vt:lpstr>
      <vt:lpstr>綁定特定值</vt:lpstr>
      <vt:lpstr>問題來了…</vt:lpstr>
      <vt:lpstr>官方版IG 工具 (發展中)</vt:lpstr>
      <vt:lpstr>FHIR Shorthand實作概念圖</vt:lpstr>
      <vt:lpstr>實作過程</vt:lpstr>
      <vt:lpstr>實作過程</vt:lpstr>
      <vt:lpstr>實作過程</vt:lpstr>
      <vt:lpstr>實作過程</vt:lpstr>
      <vt:lpstr>實作過程</vt:lpstr>
      <vt:lpstr>IG 產生結果</vt:lpstr>
      <vt:lpstr>IG 產生結果</vt:lpstr>
      <vt:lpstr>IG 產生結果</vt:lpstr>
      <vt:lpstr>IG 產生結果</vt:lpstr>
      <vt:lpstr>IG 產生結果</vt:lpstr>
      <vt:lpstr>問題來了</vt:lpstr>
      <vt:lpstr>PowerPoint 簡報</vt:lpstr>
      <vt:lpstr>還有一個GOFHS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HL7 FHIR Conformance</dc:title>
  <dc:creator>士展 范</dc:creator>
  <cp:lastModifiedBy>士展 范</cp:lastModifiedBy>
  <cp:revision>15</cp:revision>
  <dcterms:created xsi:type="dcterms:W3CDTF">2021-03-08T00:19:40Z</dcterms:created>
  <dcterms:modified xsi:type="dcterms:W3CDTF">2021-03-15T11:08:12Z</dcterms:modified>
</cp:coreProperties>
</file>